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Proxima Nova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Quattrocento Sans"/>
      <p:regular r:id="rId40"/>
      <p:bold r:id="rId41"/>
      <p:italic r:id="rId42"/>
      <p:boldItalic r:id="rId43"/>
    </p:embeddedFont>
    <p:embeddedFont>
      <p:font typeface="Roboto Mon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8" roundtripDataSignature="AMtx7miTAA5D742bIm2uKijMPReo5W0s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regular.fntdata"/><Relationship Id="rId20" Type="http://schemas.openxmlformats.org/officeDocument/2006/relationships/slide" Target="slides/slide15.xml"/><Relationship Id="rId42" Type="http://schemas.openxmlformats.org/officeDocument/2006/relationships/font" Target="fonts/QuattrocentoSans-italic.fntdata"/><Relationship Id="rId41" Type="http://schemas.openxmlformats.org/officeDocument/2006/relationships/font" Target="fonts/QuattrocentoSans-bold.fntdata"/><Relationship Id="rId22" Type="http://schemas.openxmlformats.org/officeDocument/2006/relationships/slide" Target="slides/slide17.xml"/><Relationship Id="rId44" Type="http://schemas.openxmlformats.org/officeDocument/2006/relationships/font" Target="fonts/RobotoMono-regular.fntdata"/><Relationship Id="rId21" Type="http://schemas.openxmlformats.org/officeDocument/2006/relationships/slide" Target="slides/slide16.xml"/><Relationship Id="rId43" Type="http://schemas.openxmlformats.org/officeDocument/2006/relationships/font" Target="fonts/QuattrocentoSans-boldItalic.fntdata"/><Relationship Id="rId24" Type="http://schemas.openxmlformats.org/officeDocument/2006/relationships/slide" Target="slides/slide19.xml"/><Relationship Id="rId46" Type="http://schemas.openxmlformats.org/officeDocument/2006/relationships/font" Target="fonts/RobotoMono-italic.fntdata"/><Relationship Id="rId23" Type="http://schemas.openxmlformats.org/officeDocument/2006/relationships/slide" Target="slides/slide18.xml"/><Relationship Id="rId45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RobotoMono-boldItalic.fntdata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ProximaNova-bold.fntdata"/><Relationship Id="rId10" Type="http://schemas.openxmlformats.org/officeDocument/2006/relationships/slide" Target="slides/slide5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8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8c6a93c7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78c6a93c7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9231a00b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79231a00b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9231a00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79231a00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8c6a93c7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78c6a93c7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8c6a93c7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78c6a93c7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9231a00b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79231a00b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9231a00b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79231a00b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9231a00b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79231a00b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9231a00b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79231a00b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9231a00b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79231a00b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8c6a93c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378c6a93c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9231a00b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79231a00b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2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Your First Program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Objectives 6-10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8c6a93c72_0_7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131" name="Google Shape;131;g378c6a93c72_0_71"/>
          <p:cNvSpPr txBox="1"/>
          <p:nvPr>
            <p:ph idx="1" type="body"/>
          </p:nvPr>
        </p:nvSpPr>
        <p:spPr>
          <a:xfrm>
            <a:off x="311700" y="959275"/>
            <a:ext cx="54534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new file.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“FILE” and then select “New File”.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file: 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LightsOn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name must be spelled exactly the same (no spaces).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g378c6a93c72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250" y="1103288"/>
            <a:ext cx="306705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The CodeTrek</a:t>
            </a:r>
            <a:endParaRPr/>
          </a:p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1138625" y="879575"/>
            <a:ext cx="7924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CodeTrek is like your own tutor in CodeSpace. It will: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you a starting point for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information about lines of code and what they do.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explanations of coding topics.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you # TODO: comments where you fill in your own code.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first question in your mission log.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00" y="959275"/>
            <a:ext cx="938825" cy="15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9231a00b5_0_2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The CodeTrek</a:t>
            </a:r>
            <a:endParaRPr/>
          </a:p>
        </p:txBody>
      </p:sp>
      <p:sp>
        <p:nvSpPr>
          <p:cNvPr id="145" name="Google Shape;145;g379231a00b5_0_23"/>
          <p:cNvSpPr txBox="1"/>
          <p:nvPr>
            <p:ph idx="1" type="body"/>
          </p:nvPr>
        </p:nvSpPr>
        <p:spPr>
          <a:xfrm>
            <a:off x="1138625" y="879575"/>
            <a:ext cx="7770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Comments are notes that the computer ignores.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write a comment to remind yourself why you write specific code, or to explain what a section of code does.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don’t have to type the comments in CodeTrek; you can add your own comments!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comment starts with a hashtag </a:t>
            </a:r>
            <a:r>
              <a:rPr b="1" lang="en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# and will turn green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second question in your mission log.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g379231a00b5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00" y="959275"/>
            <a:ext cx="938825" cy="15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9231a00b5_0_2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#9: The CodeTrek</a:t>
            </a:r>
            <a:endParaRPr/>
          </a:p>
        </p:txBody>
      </p:sp>
      <p:sp>
        <p:nvSpPr>
          <p:cNvPr id="152" name="Google Shape;152;g379231a00b5_0_29"/>
          <p:cNvSpPr txBox="1"/>
          <p:nvPr>
            <p:ph idx="1" type="body"/>
          </p:nvPr>
        </p:nvSpPr>
        <p:spPr>
          <a:xfrm>
            <a:off x="1138625" y="879575"/>
            <a:ext cx="7770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b="1" lang="en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# TODO: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a standard reminder comment.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tells you there is still work to do!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see </a:t>
            </a:r>
            <a:r>
              <a:rPr b="1" lang="en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# TODO: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 CodeTrek, do not type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Instead, type the actual code that accomplishes the task.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third question in your mission log.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g379231a00b5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00" y="959275"/>
            <a:ext cx="938825" cy="15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#9 Activity</a:t>
            </a:r>
            <a:endParaRPr/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311700" y="869975"/>
            <a:ext cx="85206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Hint and read it. Then close the Hint.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CodeTrek.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both messages in CodeTrek.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do not need to type the code (yet).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CodeTrek.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095" y="3593020"/>
            <a:ext cx="1809475" cy="10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4075" y="2196975"/>
            <a:ext cx="836075" cy="37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1"/>
          <p:cNvSpPr/>
          <p:nvPr/>
        </p:nvSpPr>
        <p:spPr>
          <a:xfrm>
            <a:off x="2220825" y="3712100"/>
            <a:ext cx="618000" cy="82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1310050" y="3712100"/>
            <a:ext cx="618000" cy="82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8c6a93c72_0_5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#10: Lights On!</a:t>
            </a:r>
            <a:endParaRPr/>
          </a:p>
        </p:txBody>
      </p:sp>
      <p:sp>
        <p:nvSpPr>
          <p:cNvPr id="169" name="Google Shape;169;g378c6a93c72_0_57"/>
          <p:cNvSpPr txBox="1"/>
          <p:nvPr>
            <p:ph idx="1" type="body"/>
          </p:nvPr>
        </p:nvSpPr>
        <p:spPr>
          <a:xfrm>
            <a:off x="311700" y="869975"/>
            <a:ext cx="8176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it is time for 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type in some code!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Caution: Capitalization matters!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is case sensitive.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That means that </a:t>
            </a: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not the same as </a:t>
            </a: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number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first two questions in your mission log.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8c6a93c72_0_64"/>
          <p:cNvSpPr txBox="1"/>
          <p:nvPr>
            <p:ph type="title"/>
          </p:nvPr>
        </p:nvSpPr>
        <p:spPr>
          <a:xfrm>
            <a:off x="311700" y="2045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175" name="Google Shape;175;g378c6a93c72_0_64"/>
          <p:cNvSpPr txBox="1"/>
          <p:nvPr>
            <p:ph idx="1" type="body"/>
          </p:nvPr>
        </p:nvSpPr>
        <p:spPr>
          <a:xfrm>
            <a:off x="311700" y="827900"/>
            <a:ext cx="8653500" cy="4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 first line of code is an </a:t>
            </a:r>
            <a:r>
              <a:rPr b="1"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</a:t>
            </a: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statement. 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Other programmers have written blocks of code that perform common actions.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These blocks of code are called objects and functions.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The functions are packaged in a “library” or “module” and can be imported and used by other programmers.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you import a library, you have access to all the objects and functions in that library.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also import a single object or function from a library.</a:t>
            </a:r>
            <a:endParaRPr sz="22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9231a00b5_0_7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181" name="Google Shape;181;g379231a00b5_0_73"/>
          <p:cNvSpPr txBox="1"/>
          <p:nvPr>
            <p:ph idx="1" type="body"/>
          </p:nvPr>
        </p:nvSpPr>
        <p:spPr>
          <a:xfrm>
            <a:off x="311700" y="959275"/>
            <a:ext cx="79083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second line of code uses a function from the library to turn on a user LED.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You need to give the number of the LED.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Looking at your CodeBot, the LED to the far right (close to BTN-0) is 0.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user LED to the far left (close to BTN-1) is 7.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Give the Boolean value </a:t>
            </a:r>
            <a:r>
              <a:rPr lang="en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True</a:t>
            </a: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turn it on, and the Boolean value </a:t>
            </a:r>
            <a:r>
              <a:rPr lang="en" sz="22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False</a:t>
            </a: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to turn it off.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9231a00b5_0_6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Activity</a:t>
            </a:r>
            <a:endParaRPr/>
          </a:p>
        </p:txBody>
      </p:sp>
      <p:sp>
        <p:nvSpPr>
          <p:cNvPr id="187" name="Google Shape;187;g379231a00b5_0_66"/>
          <p:cNvSpPr txBox="1"/>
          <p:nvPr>
            <p:ph idx="1" type="body"/>
          </p:nvPr>
        </p:nvSpPr>
        <p:spPr>
          <a:xfrm>
            <a:off x="311700" y="959275"/>
            <a:ext cx="55041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CodeTrek and type the two lines of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section “Run It!” for more information about user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last two questions on your mission log. </a:t>
            </a:r>
            <a:endParaRPr/>
          </a:p>
        </p:txBody>
      </p:sp>
      <p:pic>
        <p:nvPicPr>
          <p:cNvPr id="188" name="Google Shape;188;g379231a00b5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200" y="1180713"/>
            <a:ext cx="30861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79231a00b5_0_66" title="20250827_214700[1].jpg"/>
          <p:cNvPicPr preferRelativeResize="0"/>
          <p:nvPr/>
        </p:nvPicPr>
        <p:blipFill rotWithShape="1">
          <a:blip r:embed="rId4">
            <a:alphaModFix/>
          </a:blip>
          <a:srcRect b="51740" l="27602" r="11209" t="33545"/>
          <a:stretch/>
        </p:blipFill>
        <p:spPr>
          <a:xfrm>
            <a:off x="5520226" y="2810250"/>
            <a:ext cx="3226598" cy="10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9231a00b5_0_42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Challenge</a:t>
            </a:r>
            <a:endParaRPr/>
          </a:p>
        </p:txBody>
      </p:sp>
      <p:sp>
        <p:nvSpPr>
          <p:cNvPr id="195" name="Google Shape;195;g379231a00b5_0_42"/>
          <p:cNvSpPr txBox="1"/>
          <p:nvPr>
            <p:ph idx="1" type="body"/>
          </p:nvPr>
        </p:nvSpPr>
        <p:spPr>
          <a:xfrm>
            <a:off x="311700" y="959275"/>
            <a:ext cx="55041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your program so that all the user LEDs are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turned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Hint: Although you cannot copy and paste from CodeTrek, you can copy and paste in the text editor.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6" name="Google Shape;196;g379231a00b5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900" y="959275"/>
            <a:ext cx="3023400" cy="167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79231a00b5_0_42" title="20250827_215359[1].jpg"/>
          <p:cNvPicPr preferRelativeResize="0"/>
          <p:nvPr/>
        </p:nvPicPr>
        <p:blipFill rotWithShape="1">
          <a:blip r:embed="rId4">
            <a:alphaModFix/>
          </a:blip>
          <a:srcRect b="37542" l="30354" r="19490" t="52028"/>
          <a:stretch/>
        </p:blipFill>
        <p:spPr>
          <a:xfrm>
            <a:off x="5742576" y="3078450"/>
            <a:ext cx="3023401" cy="83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1152475"/>
            <a:ext cx="5807100" cy="27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2 Lesson 2 log, answer the first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peripherals on CodeBot?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title="CB3-Top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500" y="2571750"/>
            <a:ext cx="2337500" cy="18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9231a00b5_0_51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Challenge</a:t>
            </a:r>
            <a:endParaRPr/>
          </a:p>
        </p:txBody>
      </p:sp>
      <p:sp>
        <p:nvSpPr>
          <p:cNvPr id="203" name="Google Shape;203;g379231a00b5_0_51"/>
          <p:cNvSpPr txBox="1"/>
          <p:nvPr>
            <p:ph idx="1" type="body"/>
          </p:nvPr>
        </p:nvSpPr>
        <p:spPr>
          <a:xfrm>
            <a:off x="311700" y="959275"/>
            <a:ext cx="62418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your program so that all the line sensor LEDs are turned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 sensor LEDs are numbered 0-4.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Hint: The code for turning on a line sensor LED is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○"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leds.ls_num(0, True)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4" name="Google Shape;204;g379231a00b5_0_51" title="20250827_215826[1].jpg"/>
          <p:cNvPicPr preferRelativeResize="0"/>
          <p:nvPr/>
        </p:nvPicPr>
        <p:blipFill rotWithShape="1">
          <a:blip r:embed="rId3">
            <a:alphaModFix/>
          </a:blip>
          <a:srcRect b="5886" l="12478" r="16011" t="48302"/>
          <a:stretch/>
        </p:blipFill>
        <p:spPr>
          <a:xfrm>
            <a:off x="5949975" y="2321775"/>
            <a:ext cx="2758525" cy="235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9231a00b5_0_5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#10 Challenge</a:t>
            </a:r>
            <a:endParaRPr/>
          </a:p>
        </p:txBody>
      </p:sp>
      <p:sp>
        <p:nvSpPr>
          <p:cNvPr id="210" name="Google Shape;210;g379231a00b5_0_59"/>
          <p:cNvSpPr txBox="1"/>
          <p:nvPr>
            <p:ph idx="1" type="body"/>
          </p:nvPr>
        </p:nvSpPr>
        <p:spPr>
          <a:xfrm>
            <a:off x="311700" y="959275"/>
            <a:ext cx="6241800" cy="3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Come up with your own pattern of user and line sensor LEDs.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422850" y="869975"/>
            <a:ext cx="58545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2 Lesson 2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25" y="2143925"/>
            <a:ext cx="5707224" cy="7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8c6a93c72_0_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76" name="Google Shape;76;g378c6a93c72_0_0"/>
          <p:cNvSpPr txBox="1"/>
          <p:nvPr>
            <p:ph idx="1" type="body"/>
          </p:nvPr>
        </p:nvSpPr>
        <p:spPr>
          <a:xfrm>
            <a:off x="311700" y="1152475"/>
            <a:ext cx="6000600" cy="27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2 Lesson 2 log, answer the second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the difference between inputs and outputs?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g378c6a93c7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378c6a93c7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675" y="3060325"/>
            <a:ext cx="1097475" cy="12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78c6a93c72_0_0"/>
          <p:cNvPicPr preferRelativeResize="0"/>
          <p:nvPr/>
        </p:nvPicPr>
        <p:blipFill rotWithShape="1">
          <a:blip r:embed="rId5">
            <a:alphaModFix/>
          </a:blip>
          <a:srcRect b="0" l="0" r="1845" t="0"/>
          <a:stretch/>
        </p:blipFill>
        <p:spPr>
          <a:xfrm>
            <a:off x="2337875" y="3060325"/>
            <a:ext cx="3487375" cy="1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Connect the USB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11700" y="1009850"/>
            <a:ext cx="6275100" cy="3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Locate the USB connector on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Connecting CodeBot to the computer using a USB cable does two things: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lets the computer communicate with CodeBot, such as loading the program on its CPU.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provides power to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6210803" y="2261537"/>
            <a:ext cx="2673905" cy="2093442"/>
            <a:chOff x="5650700" y="1823125"/>
            <a:chExt cx="3233650" cy="2531674"/>
          </a:xfrm>
        </p:grpSpPr>
        <p:pic>
          <p:nvPicPr>
            <p:cNvPr id="87" name="Google Shape;87;p4" title="CodeBot PIc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50700" y="1823125"/>
              <a:ext cx="3233650" cy="253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4"/>
            <p:cNvSpPr/>
            <p:nvPr/>
          </p:nvSpPr>
          <p:spPr>
            <a:xfrm>
              <a:off x="7924350" y="3313425"/>
              <a:ext cx="373800" cy="379800"/>
            </a:xfrm>
            <a:prstGeom prst="roundRect">
              <a:avLst>
                <a:gd fmla="val 16667" name="adj"/>
              </a:avLst>
            </a:prstGeom>
            <a:noFill/>
            <a:ln cap="flat" cmpd="sng" w="31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58"/>
                <a:buFont typeface="Arial"/>
                <a:buNone/>
              </a:pPr>
              <a:r>
                <a:t/>
              </a:r>
              <a:endParaRPr b="0" i="0" sz="11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9231a00b5_0_3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Connect the USB</a:t>
            </a:r>
            <a:endParaRPr/>
          </a:p>
        </p:txBody>
      </p:sp>
      <p:sp>
        <p:nvSpPr>
          <p:cNvPr id="94" name="Google Shape;94;g379231a00b5_0_3"/>
          <p:cNvSpPr txBox="1"/>
          <p:nvPr>
            <p:ph idx="1" type="body"/>
          </p:nvPr>
        </p:nvSpPr>
        <p:spPr>
          <a:xfrm>
            <a:off x="311700" y="1009850"/>
            <a:ext cx="6275100" cy="3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USB cable to connect CodeBot to your computer.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a window pops up, you can close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311700" y="1152475"/>
            <a:ext cx="42603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Close the Objective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USB connection port in the simulator.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USB cable to connect the CodeBot to the computer.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1" name="Google Shape;101;p5" title="20250827_214123[1].jpg"/>
          <p:cNvPicPr preferRelativeResize="0"/>
          <p:nvPr/>
        </p:nvPicPr>
        <p:blipFill rotWithShape="1">
          <a:blip r:embed="rId3">
            <a:alphaModFix/>
          </a:blip>
          <a:srcRect b="10048" l="0" r="0" t="31190"/>
          <a:stretch/>
        </p:blipFill>
        <p:spPr>
          <a:xfrm>
            <a:off x="4737301" y="1565075"/>
            <a:ext cx="3880401" cy="304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#7: Link to CodeSpace</a:t>
            </a:r>
            <a:endParaRPr/>
          </a:p>
        </p:txBody>
      </p:sp>
      <p:sp>
        <p:nvSpPr>
          <p:cNvPr id="107" name="Google Shape;107;p6"/>
          <p:cNvSpPr txBox="1"/>
          <p:nvPr>
            <p:ph idx="1" type="body"/>
          </p:nvPr>
        </p:nvSpPr>
        <p:spPr>
          <a:xfrm>
            <a:off x="311700" y="1152475"/>
            <a:ext cx="73296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first time you use a CodeBot, you may have to link it to CodeSpace.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plug in the USB cable, a window may pop up. If it does, just close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Follow the steps to link your connected CodeBot to CodeSpace.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311700" y="959275"/>
            <a:ext cx="8374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USB cable to connect CodeBot to the computer.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in the lower left corner.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red bar: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sure the Target is USB CodeBot.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CONNECT.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click OK.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bar should now show: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350" y="2376063"/>
            <a:ext cx="5102950" cy="3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675" y="3296425"/>
            <a:ext cx="2086925" cy="938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6" name="Google Shape;116;p7"/>
          <p:cNvCxnSpPr/>
          <p:nvPr/>
        </p:nvCxnSpPr>
        <p:spPr>
          <a:xfrm>
            <a:off x="3075950" y="3514225"/>
            <a:ext cx="1826100" cy="213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7"/>
          <p:cNvCxnSpPr/>
          <p:nvPr/>
        </p:nvCxnSpPr>
        <p:spPr>
          <a:xfrm>
            <a:off x="2873050" y="3960600"/>
            <a:ext cx="1329000" cy="132000"/>
          </a:xfrm>
          <a:prstGeom prst="straightConnector1">
            <a:avLst/>
          </a:prstGeom>
          <a:noFill/>
          <a:ln cap="flat" cmpd="sng" w="19050">
            <a:solidFill>
              <a:srgbClr val="4EB74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7"/>
          <p:cNvCxnSpPr/>
          <p:nvPr/>
        </p:nvCxnSpPr>
        <p:spPr>
          <a:xfrm>
            <a:off x="3441175" y="3179425"/>
            <a:ext cx="375300" cy="507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9" name="Google Shape;11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025" y="4321975"/>
            <a:ext cx="2720650" cy="28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#8: Save the Code!</a:t>
            </a:r>
            <a:endParaRPr/>
          </a:p>
        </p:txBody>
      </p:sp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311700" y="869975"/>
            <a:ext cx="72666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type all your code in the text editor.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code is automatically saved, all the time, as you type.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file is saved in your personal file-system in the CodeSpace cloud.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en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two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questions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 your mission log.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